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CC66"/>
    <a:srgbClr val="FF6600"/>
    <a:srgbClr val="996600"/>
    <a:srgbClr val="663300"/>
    <a:srgbClr val="FF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5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313447-7A85-4FC2-8F15-B20060C01B6B}" type="datetimeFigureOut">
              <a:rPr lang="en-US"/>
              <a:pPr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8B6FC8-AD06-49AC-9C80-03485BD770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372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D91F1B-0FE2-4776-8B1A-F4286608F508}" type="datetimeFigureOut">
              <a:rPr lang="en-US"/>
              <a:pPr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8845F-5B7B-4EF7-8516-E83C2EC942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686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BDA027-CDD0-41DB-8B4C-F2548CC8A96B}" type="datetimeFigureOut">
              <a:rPr lang="en-US"/>
              <a:pPr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D47779-D773-4355-9EE9-8F1FA3AAED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66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60BC78-D00D-45D8-8E1D-A2EACFC193D0}" type="datetimeFigureOut">
              <a:rPr lang="en-US"/>
              <a:pPr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9F879-8415-4754-8D20-36FD7C4CC0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230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A3619E-DA1A-4E87-B745-EA16D51999A1}" type="datetimeFigureOut">
              <a:rPr lang="en-US"/>
              <a:pPr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31FDA8-3C2D-42A2-81DA-02C87F7855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052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A1B0AB-8B6E-4555-BF95-92DBC7D17C7E}" type="datetimeFigureOut">
              <a:rPr lang="en-US"/>
              <a:pPr/>
              <a:t>2/17/2014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50ED6-CFDD-4FE5-B058-6FFC65265D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911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7F3059-61C8-4140-A618-CC0FC48F36A8}" type="datetimeFigureOut">
              <a:rPr lang="en-US"/>
              <a:pPr/>
              <a:t>2/17/2014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A7E2D-40F6-492E-BCD8-B170CBCA0D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774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699901-8F37-4DED-A242-B626735A4896}" type="datetimeFigureOut">
              <a:rPr lang="en-US"/>
              <a:pPr/>
              <a:t>2/17/2014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7A1E9-A30A-4BC9-BA62-D4F61FC136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08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86FF62-17AD-4347-BBF0-809E8D29A273}" type="datetimeFigureOut">
              <a:rPr lang="en-US"/>
              <a:pPr/>
              <a:t>2/17/2014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0EF08-1F61-4831-9C29-3386115387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54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36781C-8F56-4E86-90AE-08E11F054345}" type="datetimeFigureOut">
              <a:rPr lang="en-US"/>
              <a:pPr/>
              <a:t>2/17/2014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AC910E-B890-4385-A65A-8E48E2420C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858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99C30A-6F9A-492E-807E-34C60E477DC2}" type="datetimeFigureOut">
              <a:rPr lang="en-US"/>
              <a:pPr/>
              <a:t>2/17/2014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58DA8-D43E-4D89-AF50-AB0A24FD9A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970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829B202D-5B65-4E63-9E63-399F0457EDCC}" type="datetimeFigureOut">
              <a:rPr lang="en-US"/>
              <a:pPr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C6717BD5-30E3-481D-988B-412A335E707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5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0" y="5594350"/>
            <a:ext cx="2689225" cy="1752600"/>
          </a:xfrm>
        </p:spPr>
        <p:txBody>
          <a:bodyPr rtlCol="0">
            <a:normAutofit/>
          </a:bodyPr>
          <a:lstStyle/>
          <a:p>
            <a:pPr algn="dist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Onyx"/>
                <a:ea typeface="+mn-ea"/>
                <a:cs typeface="Onyx"/>
              </a:rPr>
              <a:t>James 5:16-18</a:t>
            </a:r>
          </a:p>
        </p:txBody>
      </p:sp>
      <p:sp>
        <p:nvSpPr>
          <p:cNvPr id="5" name="Rectangle 4"/>
          <p:cNvSpPr/>
          <p:nvPr/>
        </p:nvSpPr>
        <p:spPr>
          <a:xfrm>
            <a:off x="-58614" y="4880954"/>
            <a:ext cx="9144000" cy="1428131"/>
          </a:xfrm>
          <a:prstGeom prst="rect">
            <a:avLst/>
          </a:prstGeom>
          <a:solidFill>
            <a:srgbClr val="996600">
              <a:alpha val="4000"/>
            </a:srgbClr>
          </a:solidFill>
          <a:ln>
            <a:noFill/>
          </a:ln>
          <a:effectLst>
            <a:glow rad="101600">
              <a:srgbClr val="9966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8614" y="2041388"/>
            <a:ext cx="9144000" cy="1470025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500" dirty="0" smtClean="0">
                <a:ln w="18415" cmpd="sng">
                  <a:solidFill>
                    <a:srgbClr val="FFCC66"/>
                  </a:solidFill>
                  <a:prstDash val="solid"/>
                </a:ln>
                <a:solidFill>
                  <a:srgbClr val="FFCC66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sto MT"/>
                <a:ea typeface="+mj-ea"/>
                <a:cs typeface="Calisto MT"/>
              </a:rPr>
              <a:t>the extraordinary life of </a:t>
            </a:r>
            <a:r>
              <a:rPr lang="en-US" sz="6000" dirty="0" smtClean="0">
                <a:ln w="18415" cmpd="sng">
                  <a:solidFill>
                    <a:srgbClr val="663300"/>
                  </a:solidFill>
                  <a:prstDash val="solid"/>
                </a:ln>
                <a:solidFill>
                  <a:srgbClr val="FFFFCC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erpetua Titling MT"/>
                <a:ea typeface="+mj-ea"/>
                <a:cs typeface="Perpetua Titling MT"/>
              </a:rPr>
              <a:t/>
            </a:r>
            <a:br>
              <a:rPr lang="en-US" sz="6000" dirty="0" smtClean="0">
                <a:ln w="18415" cmpd="sng">
                  <a:solidFill>
                    <a:srgbClr val="663300"/>
                  </a:solidFill>
                  <a:prstDash val="solid"/>
                </a:ln>
                <a:solidFill>
                  <a:srgbClr val="FFFFCC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erpetua Titling MT"/>
                <a:ea typeface="+mj-ea"/>
                <a:cs typeface="Perpetua Titling MT"/>
              </a:rPr>
            </a:br>
            <a:r>
              <a:rPr lang="en-US" sz="19900" dirty="0" smtClean="0">
                <a:ln w="18415" cmpd="sng">
                  <a:solidFill>
                    <a:srgbClr val="663300"/>
                  </a:solidFill>
                  <a:prstDash val="solid"/>
                </a:ln>
                <a:solidFill>
                  <a:srgbClr val="FFFFCC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erpetua Titling MT"/>
                <a:ea typeface="+mj-ea"/>
                <a:cs typeface="Perpetua Titling MT"/>
              </a:rPr>
              <a:t>ELIJAH</a:t>
            </a:r>
          </a:p>
        </p:txBody>
      </p:sp>
      <p:sp>
        <p:nvSpPr>
          <p:cNvPr id="15367" name="Subtitle 2"/>
          <p:cNvSpPr txBox="1">
            <a:spLocks/>
          </p:cNvSpPr>
          <p:nvPr/>
        </p:nvSpPr>
        <p:spPr bwMode="auto">
          <a:xfrm>
            <a:off x="2517775" y="5251450"/>
            <a:ext cx="4078288" cy="127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dist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600">
                <a:solidFill>
                  <a:schemeClr val="bg1"/>
                </a:solidFill>
                <a:latin typeface="Footlight MT Light" pitchFamily="18" charset="0"/>
              </a:rPr>
              <a:t>James 5:16-18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4" descr="fir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8614" y="1164259"/>
            <a:ext cx="9144000" cy="1470025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500" dirty="0" smtClean="0">
                <a:ln w="18415" cmpd="sng">
                  <a:solidFill>
                    <a:srgbClr val="663300"/>
                  </a:solidFill>
                  <a:prstDash val="solid"/>
                </a:ln>
                <a:solidFill>
                  <a:srgbClr val="6633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sto MT"/>
                <a:ea typeface="+mj-ea"/>
                <a:cs typeface="Calisto MT"/>
              </a:rPr>
              <a:t>are you </a:t>
            </a:r>
            <a:r>
              <a:rPr lang="en-US" sz="6000" dirty="0" smtClean="0">
                <a:ln w="18415" cmpd="sng">
                  <a:solidFill>
                    <a:srgbClr val="663300"/>
                  </a:solidFill>
                  <a:prstDash val="solid"/>
                </a:ln>
                <a:solidFill>
                  <a:srgbClr val="6633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erpetua Titling MT"/>
                <a:ea typeface="+mj-ea"/>
                <a:cs typeface="Perpetua Titling MT"/>
              </a:rPr>
              <a:t/>
            </a:r>
            <a:br>
              <a:rPr lang="en-US" sz="6000" dirty="0" smtClean="0">
                <a:ln w="18415" cmpd="sng">
                  <a:solidFill>
                    <a:srgbClr val="663300"/>
                  </a:solidFill>
                  <a:prstDash val="solid"/>
                </a:ln>
                <a:solidFill>
                  <a:srgbClr val="6633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erpetua Titling MT"/>
                <a:ea typeface="+mj-ea"/>
                <a:cs typeface="Perpetua Titling MT"/>
              </a:rPr>
            </a:br>
            <a:r>
              <a:rPr lang="en-US" sz="19900" dirty="0" smtClean="0">
                <a:ln w="18415" cmpd="sng">
                  <a:solidFill>
                    <a:srgbClr val="663300"/>
                  </a:solidFill>
                  <a:prstDash val="solid"/>
                </a:ln>
                <a:solidFill>
                  <a:srgbClr val="6633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erpetua Titling MT"/>
                <a:ea typeface="+mj-ea"/>
                <a:cs typeface="Perpetua Titling MT"/>
              </a:rPr>
              <a:t>ELIJAH?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8988" y="5594350"/>
            <a:ext cx="2689225" cy="1752600"/>
          </a:xfrm>
        </p:spPr>
        <p:txBody>
          <a:bodyPr rtlCol="0">
            <a:normAutofit/>
          </a:bodyPr>
          <a:lstStyle/>
          <a:p>
            <a:pPr algn="dist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Onyx"/>
                <a:ea typeface="+mn-ea"/>
                <a:cs typeface="Onyx"/>
              </a:rPr>
              <a:t>James 5:16-18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4744625"/>
            <a:ext cx="9144000" cy="1428131"/>
          </a:xfrm>
          <a:prstGeom prst="rect">
            <a:avLst/>
          </a:prstGeom>
          <a:solidFill>
            <a:srgbClr val="996600">
              <a:alpha val="4000"/>
            </a:srgbClr>
          </a:solidFill>
          <a:ln>
            <a:noFill/>
          </a:ln>
          <a:effectLst>
            <a:glow rad="101600">
              <a:srgbClr val="9966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391" name="Subtitle 2"/>
          <p:cNvSpPr txBox="1">
            <a:spLocks/>
          </p:cNvSpPr>
          <p:nvPr/>
        </p:nvSpPr>
        <p:spPr bwMode="auto">
          <a:xfrm>
            <a:off x="2701925" y="4805363"/>
            <a:ext cx="3559175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dist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bg1"/>
                </a:solidFill>
                <a:latin typeface="Footlight MT Light" pitchFamily="18" charset="0"/>
              </a:rPr>
              <a:t>John 1:19-27</a:t>
            </a:r>
          </a:p>
          <a:p>
            <a:pPr algn="dist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bg1"/>
                </a:solidFill>
                <a:latin typeface="Footlight MT Light" pitchFamily="18" charset="0"/>
              </a:rPr>
              <a:t>Malachi 3:1, 4:5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4" descr="fir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375948" y="0"/>
            <a:ext cx="9144000" cy="1470025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n w="18415" cmpd="sng">
                  <a:solidFill>
                    <a:srgbClr val="663300"/>
                  </a:solidFill>
                  <a:prstDash val="solid"/>
                </a:ln>
                <a:solidFill>
                  <a:srgbClr val="6633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erpetua Titling MT"/>
                <a:ea typeface="+mj-ea"/>
                <a:cs typeface="Perpetua Titling MT"/>
              </a:rPr>
              <a:t/>
            </a:r>
            <a:br>
              <a:rPr lang="en-US" sz="4000" dirty="0" smtClean="0">
                <a:ln w="18415" cmpd="sng">
                  <a:solidFill>
                    <a:srgbClr val="663300"/>
                  </a:solidFill>
                  <a:prstDash val="solid"/>
                </a:ln>
                <a:solidFill>
                  <a:srgbClr val="6633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erpetua Titling MT"/>
                <a:ea typeface="+mj-ea"/>
                <a:cs typeface="Perpetua Titling MT"/>
              </a:rPr>
            </a:br>
            <a:r>
              <a:rPr lang="en-US" sz="9600" dirty="0" smtClean="0">
                <a:ln w="18415" cmpd="sng">
                  <a:solidFill>
                    <a:srgbClr val="663300"/>
                  </a:solidFill>
                  <a:prstDash val="solid"/>
                </a:ln>
                <a:solidFill>
                  <a:srgbClr val="6633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erpetua Titling MT"/>
                <a:ea typeface="+mj-ea"/>
                <a:cs typeface="Perpetua Titling MT"/>
              </a:rPr>
              <a:t>Elijah</a:t>
            </a:r>
            <a:br>
              <a:rPr lang="en-US" sz="9600" dirty="0" smtClean="0">
                <a:ln w="18415" cmpd="sng">
                  <a:solidFill>
                    <a:srgbClr val="663300"/>
                  </a:solidFill>
                  <a:prstDash val="solid"/>
                </a:ln>
                <a:solidFill>
                  <a:srgbClr val="6633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erpetua Titling MT"/>
                <a:ea typeface="+mj-ea"/>
                <a:cs typeface="Perpetua Titling MT"/>
              </a:rPr>
            </a:br>
            <a:r>
              <a:rPr lang="en-US" dirty="0" smtClean="0">
                <a:ln w="18415" cmpd="sng">
                  <a:solidFill>
                    <a:srgbClr val="663300"/>
                  </a:solidFill>
                  <a:prstDash val="solid"/>
                </a:ln>
                <a:solidFill>
                  <a:srgbClr val="6633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sto MT"/>
                <a:ea typeface="+mj-ea"/>
                <a:cs typeface="Calisto MT"/>
              </a:rPr>
              <a:t>no ordinary life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8988" y="5594350"/>
            <a:ext cx="2689225" cy="1752600"/>
          </a:xfrm>
        </p:spPr>
        <p:txBody>
          <a:bodyPr rtlCol="0">
            <a:normAutofit/>
          </a:bodyPr>
          <a:lstStyle/>
          <a:p>
            <a:pPr algn="dist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Onyx"/>
                <a:ea typeface="+mn-ea"/>
                <a:cs typeface="Onyx"/>
              </a:rPr>
              <a:t>James 5:16-18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2351682"/>
            <a:ext cx="9144000" cy="3990828"/>
          </a:xfrm>
          <a:prstGeom prst="rect">
            <a:avLst/>
          </a:prstGeom>
          <a:solidFill>
            <a:srgbClr val="996600">
              <a:alpha val="4000"/>
            </a:srgbClr>
          </a:solidFill>
          <a:ln>
            <a:noFill/>
          </a:ln>
          <a:effectLst>
            <a:glow rad="101600">
              <a:srgbClr val="9966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415" name="Subtitle 2"/>
          <p:cNvSpPr txBox="1">
            <a:spLocks/>
          </p:cNvSpPr>
          <p:nvPr/>
        </p:nvSpPr>
        <p:spPr bwMode="auto">
          <a:xfrm>
            <a:off x="155575" y="2809875"/>
            <a:ext cx="9144000" cy="376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bg1"/>
                </a:solidFill>
                <a:latin typeface="Footlight MT Light" pitchFamily="18" charset="0"/>
              </a:rPr>
              <a:t>Spoke Truth to Power            1 Kings 17:1, 18:1-19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bg1"/>
                </a:solidFill>
                <a:latin typeface="Footlight MT Light" pitchFamily="18" charset="0"/>
              </a:rPr>
              <a:t>Became a Fugitive                             1 Kings 17:2-8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bg1"/>
                </a:solidFill>
                <a:latin typeface="Footlight MT Light" pitchFamily="18" charset="0"/>
              </a:rPr>
              <a:t>Created Endless Food                      1 Kings 17:9-16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bg1"/>
                </a:solidFill>
                <a:latin typeface="Footlight MT Light" pitchFamily="18" charset="0"/>
              </a:rPr>
              <a:t>Restored a Life                              1 Kings 17:17-24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bg1"/>
                </a:solidFill>
                <a:latin typeface="Footlight MT Light" pitchFamily="18" charset="0"/>
              </a:rPr>
              <a:t>Destroyed the Prophets of Baal    1 Kings 18:22-40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4" descr="fir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375948" y="0"/>
            <a:ext cx="9144000" cy="1470025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n w="18415" cmpd="sng">
                  <a:solidFill>
                    <a:srgbClr val="663300"/>
                  </a:solidFill>
                  <a:prstDash val="solid"/>
                </a:ln>
                <a:solidFill>
                  <a:srgbClr val="6633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erpetua Titling MT"/>
                <a:ea typeface="+mj-ea"/>
                <a:cs typeface="Perpetua Titling MT"/>
              </a:rPr>
              <a:t/>
            </a:r>
            <a:br>
              <a:rPr lang="en-US" sz="4000" dirty="0" smtClean="0">
                <a:ln w="18415" cmpd="sng">
                  <a:solidFill>
                    <a:srgbClr val="663300"/>
                  </a:solidFill>
                  <a:prstDash val="solid"/>
                </a:ln>
                <a:solidFill>
                  <a:srgbClr val="6633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erpetua Titling MT"/>
                <a:ea typeface="+mj-ea"/>
                <a:cs typeface="Perpetua Titling MT"/>
              </a:rPr>
            </a:br>
            <a:r>
              <a:rPr lang="en-US" sz="9600" dirty="0" smtClean="0">
                <a:ln w="18415" cmpd="sng">
                  <a:solidFill>
                    <a:srgbClr val="663300"/>
                  </a:solidFill>
                  <a:prstDash val="solid"/>
                </a:ln>
                <a:solidFill>
                  <a:srgbClr val="6633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erpetua Titling MT"/>
                <a:ea typeface="+mj-ea"/>
                <a:cs typeface="Perpetua Titling MT"/>
              </a:rPr>
              <a:t>Elijah</a:t>
            </a:r>
            <a:br>
              <a:rPr lang="en-US" sz="9600" dirty="0" smtClean="0">
                <a:ln w="18415" cmpd="sng">
                  <a:solidFill>
                    <a:srgbClr val="663300"/>
                  </a:solidFill>
                  <a:prstDash val="solid"/>
                </a:ln>
                <a:solidFill>
                  <a:srgbClr val="6633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erpetua Titling MT"/>
                <a:ea typeface="+mj-ea"/>
                <a:cs typeface="Perpetua Titling MT"/>
              </a:rPr>
            </a:br>
            <a:r>
              <a:rPr lang="en-US" dirty="0" smtClean="0">
                <a:ln w="18415" cmpd="sng">
                  <a:solidFill>
                    <a:srgbClr val="663300"/>
                  </a:solidFill>
                  <a:prstDash val="solid"/>
                </a:ln>
                <a:solidFill>
                  <a:srgbClr val="6633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sto MT"/>
                <a:ea typeface="+mj-ea"/>
                <a:cs typeface="Calisto MT"/>
              </a:rPr>
              <a:t>no ordinary life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8988" y="5594350"/>
            <a:ext cx="2689225" cy="1752600"/>
          </a:xfrm>
        </p:spPr>
        <p:txBody>
          <a:bodyPr rtlCol="0">
            <a:normAutofit/>
          </a:bodyPr>
          <a:lstStyle/>
          <a:p>
            <a:pPr algn="dist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Onyx"/>
                <a:ea typeface="+mn-ea"/>
                <a:cs typeface="Onyx"/>
              </a:rPr>
              <a:t>James 5:16-18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2351682"/>
            <a:ext cx="9144000" cy="3990828"/>
          </a:xfrm>
          <a:prstGeom prst="rect">
            <a:avLst/>
          </a:prstGeom>
          <a:solidFill>
            <a:srgbClr val="996600">
              <a:alpha val="4000"/>
            </a:srgbClr>
          </a:solidFill>
          <a:ln>
            <a:noFill/>
          </a:ln>
          <a:effectLst>
            <a:glow rad="101600">
              <a:srgbClr val="9966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439" name="Subtitle 2"/>
          <p:cNvSpPr txBox="1">
            <a:spLocks/>
          </p:cNvSpPr>
          <p:nvPr/>
        </p:nvSpPr>
        <p:spPr bwMode="auto">
          <a:xfrm>
            <a:off x="161925" y="2908300"/>
            <a:ext cx="8915400" cy="376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dirty="0">
                <a:solidFill>
                  <a:schemeClr val="bg1"/>
                </a:solidFill>
                <a:latin typeface="Footlight MT Light" pitchFamily="18" charset="0"/>
              </a:rPr>
              <a:t>Brought Back the Rain                   1Kings 18:41-46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dirty="0">
                <a:solidFill>
                  <a:schemeClr val="bg1"/>
                </a:solidFill>
                <a:latin typeface="Footlight MT Light" pitchFamily="18" charset="0"/>
              </a:rPr>
              <a:t>Lived Under a Death Sentence         1 Kings 19:1-3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dirty="0">
                <a:solidFill>
                  <a:schemeClr val="bg1"/>
                </a:solidFill>
                <a:latin typeface="Footlight MT Light" pitchFamily="18" charset="0"/>
              </a:rPr>
              <a:t>Fed By an Angel	                              1 Kings19:4-8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dirty="0">
                <a:solidFill>
                  <a:schemeClr val="bg1"/>
                </a:solidFill>
                <a:latin typeface="Footlight MT Light" pitchFamily="18" charset="0"/>
              </a:rPr>
              <a:t>Suffered from Depression              1 Kings 19:9-18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dirty="0">
                <a:solidFill>
                  <a:schemeClr val="bg1"/>
                </a:solidFill>
                <a:latin typeface="Footlight MT Light" pitchFamily="18" charset="0"/>
              </a:rPr>
              <a:t>Recruited Elisha                           1 Kings 19:19-21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 descr="fir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8614" y="1164259"/>
            <a:ext cx="9144000" cy="1470025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dirty="0" smtClean="0">
                <a:ln w="18415" cmpd="sng">
                  <a:solidFill>
                    <a:srgbClr val="663300"/>
                  </a:solidFill>
                  <a:prstDash val="solid"/>
                </a:ln>
                <a:solidFill>
                  <a:srgbClr val="6633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erpetua Titling MT"/>
                <a:ea typeface="+mj-ea"/>
                <a:cs typeface="Perpetua Titling MT"/>
              </a:rPr>
              <a:t/>
            </a:r>
            <a:br>
              <a:rPr lang="en-US" sz="6000" dirty="0" smtClean="0">
                <a:ln w="18415" cmpd="sng">
                  <a:solidFill>
                    <a:srgbClr val="663300"/>
                  </a:solidFill>
                  <a:prstDash val="solid"/>
                </a:ln>
                <a:solidFill>
                  <a:srgbClr val="6633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erpetua Titling MT"/>
                <a:ea typeface="+mj-ea"/>
                <a:cs typeface="Perpetua Titling MT"/>
              </a:rPr>
            </a:br>
            <a:r>
              <a:rPr lang="en-US" sz="19900" dirty="0" smtClean="0">
                <a:ln w="18415" cmpd="sng">
                  <a:solidFill>
                    <a:srgbClr val="663300"/>
                  </a:solidFill>
                  <a:prstDash val="solid"/>
                </a:ln>
                <a:solidFill>
                  <a:srgbClr val="6633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erpetua Titling MT"/>
                <a:ea typeface="+mj-ea"/>
                <a:cs typeface="Perpetua Titling MT"/>
              </a:rPr>
              <a:t>Elijah</a:t>
            </a:r>
            <a:br>
              <a:rPr lang="en-US" sz="19900" dirty="0" smtClean="0">
                <a:ln w="18415" cmpd="sng">
                  <a:solidFill>
                    <a:srgbClr val="663300"/>
                  </a:solidFill>
                  <a:prstDash val="solid"/>
                </a:ln>
                <a:solidFill>
                  <a:srgbClr val="6633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erpetua Titling MT"/>
                <a:ea typeface="+mj-ea"/>
                <a:cs typeface="Perpetua Titling MT"/>
              </a:rPr>
            </a:br>
            <a:r>
              <a:rPr lang="en-US" sz="6500" dirty="0" smtClean="0">
                <a:ln w="18415" cmpd="sng">
                  <a:solidFill>
                    <a:srgbClr val="663300"/>
                  </a:solidFill>
                  <a:prstDash val="solid"/>
                </a:ln>
                <a:solidFill>
                  <a:srgbClr val="6633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sto MT"/>
                <a:ea typeface="+mj-ea"/>
                <a:cs typeface="Calisto MT"/>
              </a:rPr>
              <a:t>no ordinary death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8988" y="5594350"/>
            <a:ext cx="2689225" cy="1752600"/>
          </a:xfrm>
        </p:spPr>
        <p:txBody>
          <a:bodyPr rtlCol="0">
            <a:normAutofit/>
          </a:bodyPr>
          <a:lstStyle/>
          <a:p>
            <a:pPr algn="dist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Onyx"/>
                <a:ea typeface="+mn-ea"/>
                <a:cs typeface="Onyx"/>
              </a:rPr>
              <a:t>James 5:16-18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4744625"/>
            <a:ext cx="9144000" cy="1428131"/>
          </a:xfrm>
          <a:prstGeom prst="rect">
            <a:avLst/>
          </a:prstGeom>
          <a:solidFill>
            <a:srgbClr val="996600">
              <a:alpha val="4000"/>
            </a:srgbClr>
          </a:solidFill>
          <a:ln>
            <a:noFill/>
          </a:ln>
          <a:effectLst>
            <a:glow rad="101600">
              <a:srgbClr val="9966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463" name="Subtitle 2"/>
          <p:cNvSpPr txBox="1">
            <a:spLocks/>
          </p:cNvSpPr>
          <p:nvPr/>
        </p:nvSpPr>
        <p:spPr bwMode="auto">
          <a:xfrm>
            <a:off x="2701925" y="5070475"/>
            <a:ext cx="3559175" cy="127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dist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bg1"/>
                </a:solidFill>
                <a:latin typeface="Footlight MT Light" pitchFamily="18" charset="0"/>
              </a:rPr>
              <a:t>2 Kings 2:1-18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4" descr="fir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8614" y="1164259"/>
            <a:ext cx="9144000" cy="1470025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dirty="0" smtClean="0">
                <a:ln w="18415" cmpd="sng">
                  <a:solidFill>
                    <a:srgbClr val="663300"/>
                  </a:solidFill>
                  <a:prstDash val="solid"/>
                </a:ln>
                <a:solidFill>
                  <a:srgbClr val="6633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erpetua Titling MT"/>
                <a:ea typeface="+mj-ea"/>
                <a:cs typeface="Perpetua Titling MT"/>
              </a:rPr>
              <a:t/>
            </a:r>
            <a:br>
              <a:rPr lang="en-US" sz="6000" dirty="0" smtClean="0">
                <a:ln w="18415" cmpd="sng">
                  <a:solidFill>
                    <a:srgbClr val="663300"/>
                  </a:solidFill>
                  <a:prstDash val="solid"/>
                </a:ln>
                <a:solidFill>
                  <a:srgbClr val="6633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erpetua Titling MT"/>
                <a:ea typeface="+mj-ea"/>
                <a:cs typeface="Perpetua Titling MT"/>
              </a:rPr>
            </a:br>
            <a:r>
              <a:rPr lang="en-US" sz="19900" dirty="0" smtClean="0">
                <a:ln w="18415" cmpd="sng">
                  <a:solidFill>
                    <a:srgbClr val="663300"/>
                  </a:solidFill>
                  <a:prstDash val="solid"/>
                </a:ln>
                <a:solidFill>
                  <a:srgbClr val="6633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erpetua Titling MT"/>
                <a:ea typeface="+mj-ea"/>
                <a:cs typeface="Perpetua Titling MT"/>
              </a:rPr>
              <a:t>Elijah</a:t>
            </a:r>
            <a:br>
              <a:rPr lang="en-US" sz="19900" dirty="0" smtClean="0">
                <a:ln w="18415" cmpd="sng">
                  <a:solidFill>
                    <a:srgbClr val="663300"/>
                  </a:solidFill>
                  <a:prstDash val="solid"/>
                </a:ln>
                <a:solidFill>
                  <a:srgbClr val="6633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erpetua Titling MT"/>
                <a:ea typeface="+mj-ea"/>
                <a:cs typeface="Perpetua Titling MT"/>
              </a:rPr>
            </a:br>
            <a:r>
              <a:rPr lang="en-US" sz="6500" dirty="0" smtClean="0">
                <a:ln w="18415" cmpd="sng">
                  <a:solidFill>
                    <a:srgbClr val="663300"/>
                  </a:solidFill>
                  <a:prstDash val="solid"/>
                </a:ln>
                <a:solidFill>
                  <a:srgbClr val="6633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sto MT"/>
                <a:ea typeface="+mj-ea"/>
                <a:cs typeface="Calisto MT"/>
              </a:rPr>
              <a:t>no ordinary return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8988" y="5594350"/>
            <a:ext cx="2689225" cy="1752600"/>
          </a:xfrm>
        </p:spPr>
        <p:txBody>
          <a:bodyPr rtlCol="0">
            <a:normAutofit/>
          </a:bodyPr>
          <a:lstStyle/>
          <a:p>
            <a:pPr algn="dist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Onyx"/>
                <a:ea typeface="+mn-ea"/>
                <a:cs typeface="Onyx"/>
              </a:rPr>
              <a:t>James 5:16-18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4744625"/>
            <a:ext cx="9144000" cy="1428131"/>
          </a:xfrm>
          <a:prstGeom prst="rect">
            <a:avLst/>
          </a:prstGeom>
          <a:solidFill>
            <a:srgbClr val="996600">
              <a:alpha val="4000"/>
            </a:srgbClr>
          </a:solidFill>
          <a:ln>
            <a:noFill/>
          </a:ln>
          <a:effectLst>
            <a:glow rad="101600">
              <a:srgbClr val="9966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487" name="Subtitle 2"/>
          <p:cNvSpPr txBox="1">
            <a:spLocks/>
          </p:cNvSpPr>
          <p:nvPr/>
        </p:nvSpPr>
        <p:spPr bwMode="auto">
          <a:xfrm>
            <a:off x="922338" y="4767263"/>
            <a:ext cx="3043237" cy="127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bg1"/>
                </a:solidFill>
                <a:latin typeface="Footlight MT Light" pitchFamily="18" charset="0"/>
              </a:rPr>
              <a:t>Luke 1:11-17</a:t>
            </a:r>
          </a:p>
        </p:txBody>
      </p:sp>
      <p:sp>
        <p:nvSpPr>
          <p:cNvPr id="20488" name="Subtitle 2"/>
          <p:cNvSpPr txBox="1">
            <a:spLocks/>
          </p:cNvSpPr>
          <p:nvPr/>
        </p:nvSpPr>
        <p:spPr bwMode="auto">
          <a:xfrm>
            <a:off x="687388" y="5448300"/>
            <a:ext cx="3346450" cy="127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bg1"/>
                </a:solidFill>
                <a:latin typeface="Footlight MT Light" pitchFamily="18" charset="0"/>
              </a:rPr>
              <a:t>Matthew 11:7-15</a:t>
            </a:r>
          </a:p>
        </p:txBody>
      </p:sp>
      <p:sp>
        <p:nvSpPr>
          <p:cNvPr id="20489" name="Subtitle 2"/>
          <p:cNvSpPr txBox="1">
            <a:spLocks/>
          </p:cNvSpPr>
          <p:nvPr/>
        </p:nvSpPr>
        <p:spPr bwMode="auto">
          <a:xfrm>
            <a:off x="5187950" y="4789488"/>
            <a:ext cx="3778250" cy="72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bg1"/>
                </a:solidFill>
                <a:latin typeface="Footlight MT Light" pitchFamily="18" charset="0"/>
              </a:rPr>
              <a:t>Matthew 17:10-13</a:t>
            </a:r>
          </a:p>
        </p:txBody>
      </p:sp>
      <p:sp>
        <p:nvSpPr>
          <p:cNvPr id="20490" name="Subtitle 2"/>
          <p:cNvSpPr txBox="1">
            <a:spLocks/>
          </p:cNvSpPr>
          <p:nvPr/>
        </p:nvSpPr>
        <p:spPr bwMode="auto">
          <a:xfrm>
            <a:off x="5456238" y="5424488"/>
            <a:ext cx="3078162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bg1"/>
                </a:solidFill>
                <a:latin typeface="Footlight MT Light" pitchFamily="18" charset="0"/>
              </a:rPr>
              <a:t>Matthew 17:1-3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4" descr="fir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8614" y="1164259"/>
            <a:ext cx="9144000" cy="1470025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dirty="0" smtClean="0">
                <a:ln w="18415" cmpd="sng">
                  <a:solidFill>
                    <a:srgbClr val="663300"/>
                  </a:solidFill>
                  <a:prstDash val="solid"/>
                </a:ln>
                <a:solidFill>
                  <a:srgbClr val="6633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erpetua Titling MT"/>
                <a:ea typeface="+mj-ea"/>
                <a:cs typeface="Perpetua Titling MT"/>
              </a:rPr>
              <a:t/>
            </a:r>
            <a:br>
              <a:rPr lang="en-US" sz="6000" dirty="0" smtClean="0">
                <a:ln w="18415" cmpd="sng">
                  <a:solidFill>
                    <a:srgbClr val="663300"/>
                  </a:solidFill>
                  <a:prstDash val="solid"/>
                </a:ln>
                <a:solidFill>
                  <a:srgbClr val="6633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erpetua Titling MT"/>
                <a:ea typeface="+mj-ea"/>
                <a:cs typeface="Perpetua Titling MT"/>
              </a:rPr>
            </a:br>
            <a:r>
              <a:rPr lang="en-US" sz="19900" dirty="0" smtClean="0">
                <a:ln w="18415" cmpd="sng">
                  <a:solidFill>
                    <a:srgbClr val="663300"/>
                  </a:solidFill>
                  <a:prstDash val="solid"/>
                </a:ln>
                <a:solidFill>
                  <a:srgbClr val="6633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erpetua Titling MT"/>
                <a:ea typeface="+mj-ea"/>
                <a:cs typeface="Perpetua Titling MT"/>
              </a:rPr>
              <a:t>Elijah</a:t>
            </a:r>
            <a:br>
              <a:rPr lang="en-US" sz="19900" dirty="0" smtClean="0">
                <a:ln w="18415" cmpd="sng">
                  <a:solidFill>
                    <a:srgbClr val="663300"/>
                  </a:solidFill>
                  <a:prstDash val="solid"/>
                </a:ln>
                <a:solidFill>
                  <a:srgbClr val="6633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erpetua Titling MT"/>
                <a:ea typeface="+mj-ea"/>
                <a:cs typeface="Perpetua Titling MT"/>
              </a:rPr>
            </a:br>
            <a:r>
              <a:rPr lang="en-US" sz="6500" dirty="0" smtClean="0">
                <a:ln w="18415" cmpd="sng">
                  <a:solidFill>
                    <a:srgbClr val="663300"/>
                  </a:solidFill>
                  <a:prstDash val="solid"/>
                </a:ln>
                <a:solidFill>
                  <a:srgbClr val="6633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sto MT"/>
                <a:ea typeface="+mj-ea"/>
                <a:cs typeface="Calisto MT"/>
              </a:rPr>
              <a:t>no ordinary future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8988" y="5594350"/>
            <a:ext cx="2689225" cy="1752600"/>
          </a:xfrm>
        </p:spPr>
        <p:txBody>
          <a:bodyPr rtlCol="0">
            <a:normAutofit/>
          </a:bodyPr>
          <a:lstStyle/>
          <a:p>
            <a:pPr algn="dist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Onyx"/>
                <a:ea typeface="+mn-ea"/>
                <a:cs typeface="Onyx"/>
              </a:rPr>
              <a:t>James 5:16-18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4744625"/>
            <a:ext cx="9144000" cy="1428131"/>
          </a:xfrm>
          <a:prstGeom prst="rect">
            <a:avLst/>
          </a:prstGeom>
          <a:solidFill>
            <a:srgbClr val="996600">
              <a:alpha val="4000"/>
            </a:srgbClr>
          </a:solidFill>
          <a:ln>
            <a:noFill/>
          </a:ln>
          <a:effectLst>
            <a:glow rad="101600">
              <a:srgbClr val="9966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511" name="Subtitle 2"/>
          <p:cNvSpPr txBox="1">
            <a:spLocks/>
          </p:cNvSpPr>
          <p:nvPr/>
        </p:nvSpPr>
        <p:spPr bwMode="auto">
          <a:xfrm>
            <a:off x="2500313" y="5070475"/>
            <a:ext cx="4229100" cy="127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dist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bg1"/>
                </a:solidFill>
                <a:latin typeface="Footlight MT Light" pitchFamily="18" charset="0"/>
              </a:rPr>
              <a:t>Revelation 11:1-7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8" descr="fir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0" name="Picture 4" descr="hcu two color seal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0" y="6015038"/>
            <a:ext cx="123825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00213" y="1860550"/>
            <a:ext cx="6137275" cy="48482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latin typeface="Goudy Old Style"/>
                <a:ea typeface="+mn-ea"/>
                <a:cs typeface="Goudy Old Style"/>
              </a:rPr>
              <a:t>Hear the Gospel of Jesus Christ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chemeClr val="accent2">
                    <a:lumMod val="50000"/>
                  </a:schemeClr>
                </a:solidFill>
                <a:latin typeface="Goudy Old Style"/>
                <a:ea typeface="+mn-ea"/>
                <a:cs typeface="Goudy Old Style"/>
              </a:rPr>
              <a:t>Romans 10:17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solidFill>
                <a:schemeClr val="accent2">
                  <a:lumMod val="50000"/>
                </a:schemeClr>
              </a:solidFill>
              <a:latin typeface="Goudy Old Style"/>
              <a:ea typeface="+mn-ea"/>
              <a:cs typeface="Goudy Old Style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latin typeface="Goudy Old Style"/>
                <a:ea typeface="+mn-ea"/>
                <a:cs typeface="Goudy Old Style"/>
              </a:rPr>
              <a:t>Believe that Jesus Christ is the Son of God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rgbClr val="632523"/>
                </a:solidFill>
                <a:latin typeface="Goudy Old Style"/>
                <a:ea typeface="+mn-ea"/>
                <a:cs typeface="Goudy Old Style"/>
              </a:rPr>
              <a:t>John 8:24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solidFill>
                <a:srgbClr val="632523"/>
              </a:solidFill>
              <a:latin typeface="Goudy Old Style"/>
              <a:ea typeface="+mn-ea"/>
              <a:cs typeface="Goudy Old Style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latin typeface="Goudy Old Style"/>
                <a:ea typeface="+mn-ea"/>
                <a:cs typeface="Goudy Old Style"/>
              </a:rPr>
              <a:t>Repent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rgbClr val="632523"/>
                </a:solidFill>
                <a:latin typeface="Goudy Old Style"/>
                <a:ea typeface="+mn-ea"/>
                <a:cs typeface="Goudy Old Style"/>
              </a:rPr>
              <a:t>Luke 13:3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solidFill>
                <a:srgbClr val="632523"/>
              </a:solidFill>
              <a:latin typeface="Goudy Old Style"/>
              <a:ea typeface="+mn-ea"/>
              <a:cs typeface="Goudy Old Style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latin typeface="Goudy Old Style"/>
                <a:ea typeface="+mn-ea"/>
                <a:cs typeface="Goudy Old Style"/>
              </a:rPr>
              <a:t>Confess faith in Jesus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rgbClr val="632523"/>
                </a:solidFill>
                <a:latin typeface="Goudy Old Style"/>
                <a:ea typeface="+mn-ea"/>
                <a:cs typeface="Goudy Old Style"/>
              </a:rPr>
              <a:t>Romans 10:9-10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solidFill>
                <a:srgbClr val="632523"/>
              </a:solidFill>
              <a:latin typeface="Goudy Old Style"/>
              <a:ea typeface="+mn-ea"/>
              <a:cs typeface="Goudy Old Style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latin typeface="Goudy Old Style"/>
                <a:ea typeface="+mn-ea"/>
                <a:cs typeface="Goudy Old Style"/>
              </a:rPr>
              <a:t>Receive baptism for forgiveness of sin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rgbClr val="632523"/>
                </a:solidFill>
                <a:latin typeface="Goudy Old Style"/>
                <a:ea typeface="+mn-ea"/>
                <a:cs typeface="Goudy Old Style"/>
              </a:rPr>
              <a:t>Acts 2:38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solidFill>
                <a:srgbClr val="632523"/>
              </a:solidFill>
              <a:latin typeface="Goudy Old Style"/>
              <a:ea typeface="+mn-ea"/>
              <a:cs typeface="Goudy Old Style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latin typeface="Goudy Old Style"/>
                <a:ea typeface="+mn-ea"/>
                <a:cs typeface="Goudy Old Style"/>
              </a:rPr>
              <a:t>Remain Faithful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rgbClr val="632523"/>
                </a:solidFill>
                <a:latin typeface="Goudy Old Style"/>
                <a:ea typeface="+mn-ea"/>
                <a:cs typeface="Goudy Old Style"/>
              </a:rPr>
              <a:t>Revelation 2:10</a:t>
            </a:r>
            <a:endParaRPr lang="en-US" sz="2200" b="1" dirty="0">
              <a:latin typeface="Goudy Old Style"/>
              <a:ea typeface="+mn-ea"/>
              <a:cs typeface="Goudy Old Style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7412"/>
            <a:ext cx="9144000" cy="1579534"/>
          </a:xfrm>
          <a:prstGeom prst="rect">
            <a:avLst/>
          </a:prstGeom>
          <a:solidFill>
            <a:srgbClr val="996600">
              <a:alpha val="4000"/>
            </a:srgbClr>
          </a:solidFill>
          <a:ln>
            <a:noFill/>
          </a:ln>
          <a:effectLst>
            <a:glow rad="101600">
              <a:srgbClr val="9966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 flipV="1">
            <a:off x="987425" y="901700"/>
            <a:ext cx="7389813" cy="206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36" name="Title 1"/>
          <p:cNvSpPr>
            <a:spLocks noGrp="1"/>
          </p:cNvSpPr>
          <p:nvPr>
            <p:ph type="title"/>
          </p:nvPr>
        </p:nvSpPr>
        <p:spPr>
          <a:xfrm>
            <a:off x="0" y="-65088"/>
            <a:ext cx="9144000" cy="1143001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800000"/>
                </a:solidFill>
                <a:latin typeface="Goudy Old Style" pitchFamily="18" charset="0"/>
              </a:rPr>
              <a:t>Salvation</a:t>
            </a:r>
          </a:p>
        </p:txBody>
      </p:sp>
      <p:sp>
        <p:nvSpPr>
          <p:cNvPr id="22537" name="TextBox 2"/>
          <p:cNvSpPr txBox="1">
            <a:spLocks noChangeArrowheads="1"/>
          </p:cNvSpPr>
          <p:nvPr/>
        </p:nvSpPr>
        <p:spPr bwMode="auto">
          <a:xfrm>
            <a:off x="3146425" y="968375"/>
            <a:ext cx="288925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dist" eaLnBrk="1" hangingPunct="1"/>
            <a:r>
              <a:rPr lang="en-US" sz="2800" b="1">
                <a:latin typeface="Apple Chancery" charset="0"/>
              </a:rPr>
              <a:t>how to be saved</a:t>
            </a:r>
          </a:p>
          <a:p>
            <a:pPr algn="dist" eaLnBrk="1" hangingPunct="1"/>
            <a:endParaRPr lang="en-US" b="1">
              <a:latin typeface="Apple Chancery" charset="0"/>
            </a:endParaRPr>
          </a:p>
        </p:txBody>
      </p:sp>
      <p:sp>
        <p:nvSpPr>
          <p:cNvPr id="22538" name="TextBox 1"/>
          <p:cNvSpPr txBox="1">
            <a:spLocks noChangeArrowheads="1"/>
          </p:cNvSpPr>
          <p:nvPr/>
        </p:nvSpPr>
        <p:spPr bwMode="auto">
          <a:xfrm>
            <a:off x="123825" y="1349375"/>
            <a:ext cx="8766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000" b="1">
                <a:latin typeface="Goudy Old Style" pitchFamily="18" charset="0"/>
              </a:rPr>
              <a:t>1 Timothy 2:4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142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extraordinary life of  ELIJAH</vt:lpstr>
      <vt:lpstr>are you  ELIJAH?</vt:lpstr>
      <vt:lpstr> Elijah no ordinary life</vt:lpstr>
      <vt:lpstr> Elijah no ordinary life</vt:lpstr>
      <vt:lpstr> Elijah no ordinary death</vt:lpstr>
      <vt:lpstr> Elijah no ordinary return</vt:lpstr>
      <vt:lpstr> Elijah no ordinary future</vt:lpstr>
      <vt:lpstr>Salvation</vt:lpstr>
    </vt:vector>
  </TitlesOfParts>
  <Company>Heritage Christian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Extraordinary Life of Elijah</dc:title>
  <dc:creator>Pat Moon</dc:creator>
  <cp:lastModifiedBy>keisers</cp:lastModifiedBy>
  <cp:revision>10</cp:revision>
  <dcterms:created xsi:type="dcterms:W3CDTF">2013-06-19T17:25:17Z</dcterms:created>
  <dcterms:modified xsi:type="dcterms:W3CDTF">2014-02-17T23:32:24Z</dcterms:modified>
</cp:coreProperties>
</file>