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1" r:id="rId10"/>
    <p:sldId id="265" r:id="rId11"/>
    <p:sldId id="279" r:id="rId12"/>
    <p:sldId id="280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29D1E-05B6-CA48-9847-C33557F2CE55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080D2-0169-3549-A76E-0D26A311D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51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7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9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8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7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6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9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2ACD-D8E9-9F49-8D08-2A1FF103ED88}" type="datetimeFigureOut">
              <a:rPr lang="en-US" smtClean="0"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CD4F-799D-9B4E-87E8-B19E30A88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4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icks1.jpg"/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76" y="-12575"/>
            <a:ext cx="9144000" cy="6857999"/>
          </a:xfrm>
          <a:prstGeom prst="rect">
            <a:avLst/>
          </a:prstGeom>
          <a:ln w="76200" cmpd="sng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279" y="2065233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ln>
                  <a:solidFill>
                    <a:schemeClr val="tx1"/>
                  </a:solidFill>
                </a:ln>
                <a:solidFill>
                  <a:srgbClr val="4A452A"/>
                </a:solidFill>
                <a:latin typeface="handwriting-draft_free-version"/>
                <a:cs typeface="handwriting-draft_free-version"/>
              </a:rPr>
              <a:t>VISION</a:t>
            </a:r>
            <a:endParaRPr lang="en-US" sz="11500" dirty="0">
              <a:ln>
                <a:solidFill>
                  <a:schemeClr val="tx1"/>
                </a:solidFill>
              </a:ln>
              <a:solidFill>
                <a:srgbClr val="4A452A"/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399901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695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5768"/>
            <a:ext cx="9143999" cy="328284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GOOD IDEA </a:t>
            </a:r>
            <a:br>
              <a:rPr lang="en-US" sz="66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</a:br>
            <a:r>
              <a:rPr lang="en-US" sz="66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or </a:t>
            </a:r>
            <a:br>
              <a:rPr lang="en-US" sz="66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</a:br>
            <a:r>
              <a:rPr lang="en-US" sz="66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GOD’S IDEA?</a:t>
            </a:r>
            <a:r>
              <a:rPr lang="en-US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</a:br>
            <a:endParaRPr lang="en-US" u="sng" dirty="0">
              <a:solidFill>
                <a:srgbClr val="17375E"/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83167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695"/>
            <a:ext cx="9143999" cy="6858000"/>
          </a:xfrm>
          <a:prstGeom prst="rect">
            <a:avLst/>
          </a:prstGeom>
        </p:spPr>
      </p:pic>
      <p:pic>
        <p:nvPicPr>
          <p:cNvPr id="4" name="Picture 3" descr="4344774631_d19aa7c79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129" y="426949"/>
            <a:ext cx="7533149" cy="52732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4872" y="5950082"/>
            <a:ext cx="23730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Crystal Cathedral</a:t>
            </a:r>
          </a:p>
          <a:p>
            <a:pPr algn="ctr"/>
            <a:r>
              <a:rPr lang="en-US" sz="2000" dirty="0" smtClean="0"/>
              <a:t>Anaheim, 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965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695"/>
            <a:ext cx="9143999" cy="6858000"/>
          </a:xfrm>
          <a:prstGeom prst="rect">
            <a:avLst/>
          </a:prstGeom>
        </p:spPr>
      </p:pic>
      <p:pic>
        <p:nvPicPr>
          <p:cNvPr id="2" name="Picture 1" descr="tower_of_babel_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795" y="420928"/>
            <a:ext cx="7326007" cy="5515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81205" y="5950082"/>
            <a:ext cx="26604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Tower of Babel</a:t>
            </a:r>
          </a:p>
          <a:p>
            <a:pPr algn="ctr"/>
            <a:r>
              <a:rPr lang="en-US" sz="2000" dirty="0" smtClean="0"/>
              <a:t>Genesis 11</a:t>
            </a:r>
          </a:p>
        </p:txBody>
      </p:sp>
    </p:spTree>
    <p:extLst>
      <p:ext uri="{BB962C8B-B14F-4D97-AF65-F5344CB8AC3E}">
        <p14:creationId xmlns:p14="http://schemas.microsoft.com/office/powerpoint/2010/main" val="419138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2" y="1340958"/>
            <a:ext cx="9143998" cy="7368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Is There a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M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oral Imperative?</a:t>
            </a:r>
            <a:endParaRPr lang="en-US" sz="6000" u="sng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3310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Nehemiah 2:18,20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31854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2" y="1340958"/>
            <a:ext cx="9143998" cy="7368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Is it in God’s Heart?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3310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Acts 13:22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370936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2" y="1240608"/>
            <a:ext cx="9134077" cy="497136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Pray- Nehemiah 1:11</a:t>
            </a:r>
            <a:b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Plan- Nehemiah 2:1-11</a:t>
            </a:r>
            <a:b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40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Budget- Nehemiah 2:8</a:t>
            </a:r>
            <a:endParaRPr lang="en-US" sz="4000" dirty="0">
              <a:solidFill>
                <a:srgbClr val="558ED5"/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923" y="259881"/>
            <a:ext cx="9153923" cy="67710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latin typeface="handwriting-draft_free-version"/>
                <a:cs typeface="handwriting-draft_free-version"/>
              </a:rPr>
              <a:t>Waiting Time </a:t>
            </a:r>
            <a:r>
              <a:rPr lang="en-US" sz="3800" b="1" u="sng" dirty="0" smtClean="0">
                <a:solidFill>
                  <a:schemeClr val="accent1">
                    <a:lumMod val="50000"/>
                  </a:schemeClr>
                </a:solidFill>
                <a:latin typeface="handwriting-draft_free-version"/>
                <a:cs typeface="handwriting-draft_free-version"/>
              </a:rPr>
              <a:t>Not</a:t>
            </a:r>
            <a:r>
              <a:rPr lang="en-US" sz="3800" u="sng" dirty="0" smtClean="0">
                <a:solidFill>
                  <a:schemeClr val="accent1">
                    <a:lumMod val="50000"/>
                  </a:schemeClr>
                </a:solidFill>
                <a:latin typeface="handwriting-draft_free-version"/>
                <a:cs typeface="handwriting-draft_free-version"/>
              </a:rPr>
              <a:t>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latin typeface="handwriting-draft_free-version"/>
                <a:cs typeface="handwriting-draft_free-version"/>
              </a:rPr>
              <a:t>Wasted Time</a:t>
            </a:r>
            <a:endParaRPr lang="en-US" sz="3800" dirty="0">
              <a:solidFill>
                <a:schemeClr val="accent1">
                  <a:lumMod val="5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51045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2994"/>
            <a:ext cx="9143998" cy="7368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Nehemiah’s Plan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603" y="1034393"/>
            <a:ext cx="9143999" cy="612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Convince the King to allow him to leave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Convince the King for financial support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Get letters from the King to the governors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Work out a deal with </a:t>
            </a:r>
            <a:r>
              <a:rPr lang="en-US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Asaph</a:t>
            </a: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 for lumber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Ask the King for official recognition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Organize and equip the people of Jerusalem</a:t>
            </a:r>
          </a:p>
          <a:p>
            <a:pPr marL="457200" indent="-457200">
              <a:lnSpc>
                <a:spcPct val="200000"/>
              </a:lnSpc>
              <a:buFont typeface="Wingdings" charset="2"/>
              <a:buChar char="q"/>
            </a:pPr>
            <a:r>
              <a:rPr 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Begin construction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7579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2" y="1340958"/>
            <a:ext cx="9143998" cy="7368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Walk Before</a:t>
            </a:r>
            <a:b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You Talk</a:t>
            </a:r>
            <a:endParaRPr lang="en-US" sz="6000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3310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Nehemiah 2:12-16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80181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87284" y="586091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Nehemiah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03532" y="0"/>
            <a:ext cx="6003957" cy="76706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ww-St-Takla-org--broken-walls-of-jerusale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2430" y="176048"/>
            <a:ext cx="5552849" cy="65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1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hemiahs-Wall.jpg"/>
          <p:cNvPicPr>
            <a:picLocks noChangeAspect="1"/>
          </p:cNvPicPr>
          <p:nvPr/>
        </p:nvPicPr>
        <p:blipFill>
          <a:blip r:embed="rId2">
            <a:alphaModFix amt="7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13226" y="1744928"/>
            <a:ext cx="10842948" cy="2312858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C9933"/>
                </a:solidFill>
                <a:latin typeface="Impact Label Reversed"/>
                <a:cs typeface="Impact Label Reversed"/>
              </a:rPr>
              <a:t>Why don’t we </a:t>
            </a:r>
            <a:r>
              <a:rPr lang="en-US" sz="9000" b="1" dirty="0" smtClean="0">
                <a:solidFill>
                  <a:srgbClr val="FFCC66"/>
                </a:solidFill>
                <a:latin typeface="Impact Label Reversed"/>
                <a:cs typeface="Impact Label Reversed"/>
              </a:rPr>
              <a:t>investigate?</a:t>
            </a:r>
            <a:endParaRPr lang="en-US" sz="9000" b="1" dirty="0">
              <a:solidFill>
                <a:srgbClr val="FFCC66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663271" y="4517008"/>
            <a:ext cx="9144000" cy="3627437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Impatience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--------</a:t>
            </a:r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Genesis 25:29-34</a:t>
            </a:r>
          </a:p>
          <a:p>
            <a:pPr algn="l"/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Pride</a:t>
            </a:r>
            <a:r>
              <a:rPr lang="en-US" sz="3400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---------------</a:t>
            </a:r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Proverbs 16:18</a:t>
            </a:r>
          </a:p>
          <a:p>
            <a:pPr algn="l"/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Fear</a:t>
            </a:r>
            <a:r>
              <a:rPr lang="en-US" sz="3400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</a:t>
            </a:r>
            <a:r>
              <a:rPr lang="en-US" sz="3400" dirty="0" smtClean="0">
                <a:solidFill>
                  <a:schemeClr val="bg2">
                    <a:lumMod val="90000"/>
                  </a:schemeClr>
                </a:solidFill>
                <a:latin typeface="Abadi MT Condensed Light"/>
                <a:cs typeface="Abadi MT Condensed Light"/>
              </a:rPr>
              <a:t>2 Timothy 1:7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7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5775"/>
            <a:ext cx="9144000" cy="4258580"/>
          </a:xfrm>
          <a:ln w="76200" cmpd="sng"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 Purpose</a:t>
            </a:r>
            <a:r>
              <a:rPr lang="en-US" sz="52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---------------</a:t>
            </a: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Why?</a:t>
            </a:r>
            <a:b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 Mission</a:t>
            </a:r>
            <a:r>
              <a:rPr lang="en-US" sz="52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----------------</a:t>
            </a: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How?</a:t>
            </a:r>
            <a:b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 Vision</a:t>
            </a:r>
            <a:r>
              <a:rPr lang="en-US" sz="52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---------------</a:t>
            </a:r>
            <a:r>
              <a:rPr lang="en-US" sz="52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Where?</a:t>
            </a:r>
            <a:endParaRPr lang="en-US" sz="5200" dirty="0">
              <a:solidFill>
                <a:srgbClr val="558ED5"/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9300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161732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 Label Reversed"/>
                <a:cs typeface="Impact Label Reversed"/>
              </a:rPr>
              <a:t>What difference will it make if I…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Impact Label Reversed"/>
              <a:cs typeface="Impact Label Reverse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257" y="1926142"/>
            <a:ext cx="3195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Book Antiqua"/>
                <a:cs typeface="Book Antiqua"/>
              </a:rPr>
              <a:t>Rebuild this wall?</a:t>
            </a:r>
            <a:endParaRPr lang="en-US" sz="2800" b="1" dirty="0">
              <a:solidFill>
                <a:schemeClr val="bg1"/>
              </a:solidFill>
              <a:latin typeface="Book Antiqua"/>
              <a:cs typeface="Book Antiqu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3571" y="2973042"/>
            <a:ext cx="2700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Get right with God?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0634" y="3532646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dobe Caslon Pro Bold"/>
                <a:cs typeface="Adobe Caslon Pro Bold"/>
              </a:rPr>
              <a:t>Save my family?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dobe Caslon Pro Bold"/>
              <a:cs typeface="Adobe Caslon Pro 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9219" y="47584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42344" y="4090677"/>
            <a:ext cx="3211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999966"/>
                </a:solidFill>
                <a:latin typeface="Angelina"/>
                <a:cs typeface="Angelina"/>
              </a:rPr>
              <a:t>Teach my children?</a:t>
            </a:r>
            <a:endParaRPr lang="en-US" sz="4000" b="1" dirty="0">
              <a:solidFill>
                <a:srgbClr val="999966"/>
              </a:solidFill>
              <a:latin typeface="Angelina"/>
              <a:cs typeface="Angeli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950" y="4996018"/>
            <a:ext cx="1965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Finish school?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6664" y="5587825"/>
            <a:ext cx="2407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ook Antiqua"/>
                <a:cs typeface="Book Antiqua"/>
              </a:rPr>
              <a:t>Start a career?</a:t>
            </a:r>
            <a:endParaRPr lang="en-US" sz="2800" dirty="0">
              <a:solidFill>
                <a:schemeClr val="bg1"/>
              </a:solidFill>
              <a:latin typeface="Book Antiqua"/>
              <a:cs typeface="Book Antiqu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2381" y="6279803"/>
            <a:ext cx="219835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 smtClean="0">
                <a:solidFill>
                  <a:schemeClr val="bg2">
                    <a:lumMod val="50000"/>
                  </a:schemeClr>
                </a:solidFill>
              </a:rPr>
              <a:t>Get out of debt?</a:t>
            </a:r>
            <a:endParaRPr lang="en-US" sz="23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0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37837"/>
            <a:ext cx="10065746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Time to go public</a:t>
            </a:r>
            <a:endParaRPr lang="en-US" sz="600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49103"/>
            <a:ext cx="9144000" cy="530997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The problem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-------------------------------------------------------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vs. 17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The Solution</a:t>
            </a:r>
            <a:r>
              <a:rPr lang="en-US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-------------------------------------------------------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vs. 17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Why something must be done</a:t>
            </a:r>
            <a:r>
              <a:rPr lang="en-US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vs. 17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Why we must act now</a:t>
            </a:r>
            <a:r>
              <a:rPr lang="en-US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---------------------------------------------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vs. 18</a:t>
            </a:r>
          </a:p>
          <a:p>
            <a:endParaRPr lang="en-US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>
              <a:solidFill>
                <a:schemeClr val="bg1"/>
              </a:solidFill>
              <a:latin typeface="Euphemia UCAS"/>
              <a:cs typeface="Euphemia UCAS"/>
            </a:endParaRP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 Label Reversed"/>
                <a:cs typeface="Impact Label Reversed"/>
              </a:rPr>
              <a:t>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4912" y="6030094"/>
            <a:ext cx="36558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2:17-18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37837"/>
            <a:ext cx="10065746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Let’s Go to Work!</a:t>
            </a:r>
            <a:endParaRPr lang="en-US" sz="600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166" y="4959354"/>
            <a:ext cx="438873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3</a:t>
            </a:r>
          </a:p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4:6</a:t>
            </a:r>
          </a:p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6:15-16</a:t>
            </a:r>
          </a:p>
          <a:p>
            <a:pPr algn="ctr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2029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37837"/>
            <a:ext cx="10065746" cy="1470025"/>
          </a:xfrm>
        </p:spPr>
        <p:txBody>
          <a:bodyPr>
            <a:normAutofit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What about criticism?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65086"/>
            <a:ext cx="9144000" cy="5309974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Abadi MT Condensed Light"/>
                <a:cs typeface="Abadi MT Condensed Light"/>
              </a:rPr>
              <a:t>Checks our resolve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badi MT Condensed Light"/>
                <a:cs typeface="Abadi MT Condensed Light"/>
              </a:rPr>
              <a:t>-----------------------------------------------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4:1-5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badi MT Condensed Light"/>
              <a:cs typeface="Abadi MT Condensed Light"/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Refines our vision</a:t>
            </a:r>
            <a:r>
              <a:rPr lang="en-US" dirty="0" smtClean="0">
                <a:solidFill>
                  <a:srgbClr val="948A54"/>
                </a:solidFill>
                <a:latin typeface="Abadi MT Condensed Light"/>
                <a:cs typeface="Abadi MT Condensed Light"/>
              </a:rPr>
              <a:t>---------------------------------</a:t>
            </a:r>
            <a:r>
              <a:rPr lang="en-US" dirty="0" smtClean="0">
                <a:solidFill>
                  <a:srgbClr val="FFFFFF"/>
                </a:solidFill>
                <a:latin typeface="Abadi MT Condensed Light"/>
                <a:cs typeface="Abadi MT Condensed Light"/>
              </a:rPr>
              <a:t>4:15-17 and 6:2-3</a:t>
            </a:r>
          </a:p>
          <a:p>
            <a:endParaRPr lang="en-US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 smtClean="0">
              <a:solidFill>
                <a:schemeClr val="bg1"/>
              </a:solidFill>
              <a:latin typeface="Euphemia UCAS"/>
              <a:cs typeface="Euphemia UCAS"/>
            </a:endParaRPr>
          </a:p>
          <a:p>
            <a:endParaRPr lang="en-US" sz="500" dirty="0">
              <a:solidFill>
                <a:schemeClr val="bg1"/>
              </a:solidFill>
              <a:latin typeface="Euphemia UCAS"/>
              <a:cs typeface="Euphemia UCAS"/>
            </a:endParaRP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 Label Reversed"/>
                <a:cs typeface="Impact Label Reversed"/>
              </a:rPr>
              <a:t>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2963" y="5953317"/>
            <a:ext cx="2401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</a:t>
            </a:r>
          </a:p>
        </p:txBody>
      </p:sp>
    </p:spTree>
    <p:extLst>
      <p:ext uri="{BB962C8B-B14F-4D97-AF65-F5344CB8AC3E}">
        <p14:creationId xmlns:p14="http://schemas.microsoft.com/office/powerpoint/2010/main" val="1661004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37837"/>
            <a:ext cx="10065746" cy="1470025"/>
          </a:xfrm>
        </p:spPr>
        <p:txBody>
          <a:bodyPr>
            <a:normAutofit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Don’t ignore problems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6354" y="5405630"/>
            <a:ext cx="41323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5:1-13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453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37837"/>
            <a:ext cx="10065746" cy="1470025"/>
          </a:xfrm>
        </p:spPr>
        <p:txBody>
          <a:bodyPr>
            <a:normAutofit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Lead with integrity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4143" y="5405630"/>
            <a:ext cx="43930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5:14-19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7911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618347"/>
            <a:ext cx="10065746" cy="5091233"/>
          </a:xfrm>
        </p:spPr>
        <p:txBody>
          <a:bodyPr>
            <a:normAutofit fontScale="90000"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A </a:t>
            </a:r>
            <a:r>
              <a:rPr lang="en-US" sz="5750" i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vision</a:t>
            </a: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 is what could and should be.</a:t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/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a </a:t>
            </a:r>
            <a:r>
              <a:rPr lang="en-US" sz="5750" i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plan</a:t>
            </a: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 is a guess as to the best way to accomplish the vision.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66405" y="2797257"/>
            <a:ext cx="7363258" cy="171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16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737899"/>
            <a:ext cx="10065746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Plans change.</a:t>
            </a:r>
            <a:b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/>
            </a:r>
            <a:b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visions are refined.</a:t>
            </a:r>
            <a:endParaRPr lang="en-US" sz="600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9758" y="2880663"/>
            <a:ext cx="43930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5:14-19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1416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1607862"/>
            <a:ext cx="10065746" cy="1470025"/>
          </a:xfrm>
        </p:spPr>
        <p:txBody>
          <a:bodyPr>
            <a:normAutofit fontScale="90000"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Visions thrive when there is </a:t>
            </a:r>
            <a:r>
              <a:rPr lang="en-US" sz="5750" b="1" u="sng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unity</a:t>
            </a:r>
            <a:r>
              <a:rPr lang="en-US" sz="5750" b="1" dirty="0">
                <a:solidFill>
                  <a:srgbClr val="404040"/>
                </a:solidFill>
                <a:latin typeface="Impact Label Reversed"/>
                <a:cs typeface="Impact Label Reversed"/>
              </a:rPr>
              <a:t>!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9828" y="5405630"/>
            <a:ext cx="360171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4:14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31416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979" y="2455002"/>
            <a:ext cx="9092585" cy="1470025"/>
          </a:xfrm>
        </p:spPr>
        <p:txBody>
          <a:bodyPr>
            <a:normAutofit fontScale="90000"/>
          </a:bodyPr>
          <a:lstStyle/>
          <a:p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Lead, don’t control.</a:t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/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Resolve differences face to face.</a:t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/>
            </a:r>
            <a:b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</a:br>
            <a:r>
              <a:rPr lang="en-US" sz="575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believe the best in team members.</a:t>
            </a:r>
            <a:endParaRPr lang="en-US" sz="575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</p:spTree>
    <p:extLst>
      <p:ext uri="{BB962C8B-B14F-4D97-AF65-F5344CB8AC3E}">
        <p14:creationId xmlns:p14="http://schemas.microsoft.com/office/powerpoint/2010/main" val="231416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known.jpeg"/>
          <p:cNvPicPr>
            <a:picLocks noChangeAspect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7025"/>
            <a:ext cx="7772400" cy="42585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Heavenly Vision</a:t>
            </a:r>
            <a:br>
              <a:rPr lang="en-US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dirty="0" smtClean="0">
                <a:solidFill>
                  <a:srgbClr val="558ED5"/>
                </a:solidFill>
              </a:rPr>
              <a:t/>
            </a:r>
            <a:br>
              <a:rPr lang="en-US" dirty="0" smtClean="0">
                <a:solidFill>
                  <a:srgbClr val="558ED5"/>
                </a:solidFill>
              </a:rPr>
            </a:b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Angelina"/>
                <a:cs typeface="Angelina"/>
              </a:rPr>
              <a:t>vs.</a:t>
            </a:r>
            <a: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ngelina"/>
                <a:cs typeface="Angelina"/>
              </a:rPr>
              <a:t/>
            </a:r>
            <a:br>
              <a:rPr lang="en-US" sz="6000" dirty="0" smtClean="0">
                <a:solidFill>
                  <a:schemeClr val="tx2">
                    <a:lumMod val="50000"/>
                  </a:schemeClr>
                </a:solidFill>
                <a:latin typeface="Angelina"/>
                <a:cs typeface="Angelina"/>
              </a:rPr>
            </a:br>
            <a:r>
              <a:rPr lang="en-US" dirty="0">
                <a:solidFill>
                  <a:srgbClr val="558ED5"/>
                </a:solidFill>
              </a:rPr>
              <a:t/>
            </a:r>
            <a:br>
              <a:rPr lang="en-US" dirty="0">
                <a:solidFill>
                  <a:srgbClr val="558ED5"/>
                </a:solidFill>
              </a:rPr>
            </a:br>
            <a:r>
              <a:rPr lang="en-US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Human Vision</a:t>
            </a:r>
            <a:endParaRPr lang="en-US" dirty="0">
              <a:solidFill>
                <a:srgbClr val="558ED5"/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12878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0402" y="484242"/>
            <a:ext cx="9161446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Distractions to visions</a:t>
            </a:r>
            <a:endParaRPr lang="en-US" sz="660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1325" y="6106026"/>
            <a:ext cx="41293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6:1-14</a:t>
            </a:r>
            <a:endParaRPr lang="en-US" sz="3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70851" y="2859005"/>
            <a:ext cx="1110684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Opportunities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Criticisms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31416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hemiahs-Wall.jpg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35988" y="872849"/>
            <a:ext cx="9579988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404040"/>
                </a:solidFill>
                <a:latin typeface="Impact Label Reversed"/>
                <a:cs typeface="Impact Label Reversed"/>
              </a:rPr>
              <a:t>Celebrate by giving God the glory</a:t>
            </a:r>
            <a:endParaRPr lang="en-US" sz="6000" b="1" dirty="0">
              <a:solidFill>
                <a:srgbClr val="404040"/>
              </a:solidFill>
              <a:latin typeface="Impact Label Reversed"/>
              <a:cs typeface="Impact Label Rever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7805" y="5713438"/>
            <a:ext cx="385853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Nehemiah </a:t>
            </a:r>
            <a:r>
              <a:rPr lang="en-US" sz="3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8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:</a:t>
            </a:r>
            <a:r>
              <a:rPr lang="en-US" sz="3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 Label Reversed"/>
                <a:cs typeface="Impact Label Reversed"/>
              </a:rPr>
              <a:t>1-6</a:t>
            </a:r>
            <a:endParaRPr lang="en-US" sz="3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Impact Label Reversed"/>
              <a:cs typeface="Impact Label Reversed"/>
            </a:endParaRPr>
          </a:p>
          <a:p>
            <a:pPr algn="ctr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50057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2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2" y="1240608"/>
            <a:ext cx="9134077" cy="404281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558ED5"/>
                </a:solidFill>
              </a:rPr>
              <a:t/>
            </a:r>
            <a:br>
              <a:rPr lang="en-US" sz="2800" dirty="0" smtClean="0">
                <a:solidFill>
                  <a:srgbClr val="558ED5"/>
                </a:solidFill>
              </a:rPr>
            </a:b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Where do you </a:t>
            </a:r>
            <a:r>
              <a:rPr lang="en-US" sz="2800" b="1" u="sng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think</a:t>
            </a: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you will be?</a:t>
            </a:r>
            <a:b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Where do you think you </a:t>
            </a:r>
            <a:r>
              <a:rPr lang="en-US" sz="2800" b="1" u="sng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should</a:t>
            </a: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be?</a:t>
            </a:r>
            <a:b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</a:b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Where do you think </a:t>
            </a:r>
            <a:r>
              <a:rPr lang="en-US" sz="2800" b="1" u="sng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God</a:t>
            </a:r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 wants you to be?</a:t>
            </a:r>
            <a:endParaRPr lang="en-US" sz="2800" dirty="0">
              <a:solidFill>
                <a:srgbClr val="558ED5"/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923" y="266332"/>
            <a:ext cx="9153923" cy="67710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  <a:latin typeface="handwriting-draft_free-version"/>
                <a:cs typeface="handwriting-draft_free-version"/>
              </a:rPr>
              <a:t>Picture Yourself in Five Years</a:t>
            </a:r>
            <a:endParaRPr lang="en-US" sz="3800" dirty="0">
              <a:solidFill>
                <a:schemeClr val="accent1">
                  <a:lumMod val="5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9300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434952"/>
            <a:ext cx="9143999" cy="1047872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A Vision Begins With </a:t>
            </a:r>
            <a:r>
              <a:rPr lang="en-US" sz="6000" dirty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A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 </a:t>
            </a:r>
            <a:r>
              <a:rPr lang="en-US" sz="6000" u="sng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Concern</a:t>
            </a:r>
            <a:endParaRPr lang="en-US" sz="6000" u="sng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271" y="5616999"/>
            <a:ext cx="3313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Nehemiah 1:1-4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12878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52785"/>
            <a:ext cx="9143998" cy="73682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The Next Step is </a:t>
            </a:r>
            <a:r>
              <a:rPr lang="en-US" sz="6000" u="sng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Prayer</a:t>
            </a:r>
            <a:endParaRPr lang="en-US" sz="6000" u="sng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820" y="5633105"/>
            <a:ext cx="3495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Nehemiah 1:4-11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9144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44130"/>
            <a:ext cx="9143999" cy="79499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But </a:t>
            </a:r>
            <a:r>
              <a:rPr lang="en-US" sz="6000" u="sng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Wait</a:t>
            </a: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  <a:latin typeface="handwriting-draft_free-version"/>
                <a:cs typeface="handwriting-draft_free-version"/>
              </a:rPr>
              <a:t>!</a:t>
            </a:r>
            <a:endParaRPr lang="en-US" sz="6000" u="sng" dirty="0">
              <a:solidFill>
                <a:schemeClr val="tx2">
                  <a:lumMod val="7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876895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Nehemiah 2:1</a:t>
            </a:r>
            <a:endParaRPr lang="en-US" sz="2800" dirty="0">
              <a:solidFill>
                <a:srgbClr val="558ED5"/>
              </a:solidFill>
              <a:latin typeface="handwriting-draft_free-version"/>
              <a:cs typeface="handwriting-draft_free-version"/>
            </a:endParaRPr>
          </a:p>
          <a:p>
            <a:pPr algn="ctr"/>
            <a:endParaRPr lang="en-US" sz="2800" dirty="0" smtClean="0">
              <a:latin typeface="handwriting-draft_free-version"/>
              <a:cs typeface="handwriting-draft_free-versio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0" y="5581910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Isaiah </a:t>
            </a:r>
            <a:r>
              <a:rPr lang="en-US" sz="2800" dirty="0">
                <a:solidFill>
                  <a:srgbClr val="558ED5"/>
                </a:solidFill>
                <a:latin typeface="handwriting-draft_free-version"/>
                <a:cs typeface="handwriting-draft_free-version"/>
              </a:rPr>
              <a:t>40:28-31</a:t>
            </a:r>
          </a:p>
          <a:p>
            <a:pPr algn="ctr"/>
            <a:endParaRPr lang="en-US" sz="2800" dirty="0" smtClean="0"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9144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9695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9619"/>
            <a:ext cx="9143999" cy="2074731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  <a:t>WHY WAIT?</a:t>
            </a:r>
            <a:br>
              <a:rPr lang="en-US" sz="5000" dirty="0" smtClean="0">
                <a:solidFill>
                  <a:srgbClr val="17375E"/>
                </a:solidFill>
                <a:latin typeface="handwriting-draft_free-version"/>
                <a:cs typeface="handwriting-draft_free-version"/>
              </a:rPr>
            </a:br>
            <a:endParaRPr lang="en-US" sz="5000" u="sng" dirty="0">
              <a:solidFill>
                <a:srgbClr val="17375E"/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6885" y="1819346"/>
            <a:ext cx="8414517" cy="4042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A vision needs time to 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mature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.</a:t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We need time to 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prepare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.</a:t>
            </a:r>
          </a:p>
          <a:p>
            <a:pPr algn="l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We can’t rush </a:t>
            </a:r>
            <a:r>
              <a:rPr lang="en-US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God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ndwriting-draft_free-version"/>
                <a:cs typeface="handwriting-draft_free-version"/>
              </a:rPr>
              <a:t>.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9144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alphaModFix amt="5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5630"/>
            <a:ext cx="7772400" cy="42585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>Enlist Others In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>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>he Concern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Angelina"/>
                <a:cs typeface="Angelina"/>
              </a:rPr>
              <a:t>and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>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handwriting-draft_free-version"/>
                <a:cs typeface="handwriting-draft_free-version"/>
              </a:rPr>
              <a:t>Ask For Their Involvement</a:t>
            </a:r>
            <a:endParaRPr lang="en-US" dirty="0">
              <a:solidFill>
                <a:schemeClr val="bg2">
                  <a:lumMod val="25000"/>
                </a:schemeClr>
              </a:solidFill>
              <a:latin typeface="handwriting-draft_free-version"/>
              <a:cs typeface="handwriting-draft_free-versio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5695812"/>
            <a:ext cx="9144000" cy="552614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4A452A"/>
                </a:solidFill>
                <a:latin typeface="handwriting-draft_free-version"/>
                <a:cs typeface="handwriting-draft_free-version"/>
              </a:rPr>
              <a:t>Nehemiah 2:2-8</a:t>
            </a:r>
            <a:endParaRPr lang="en-US" dirty="0">
              <a:solidFill>
                <a:srgbClr val="4A452A"/>
              </a:solidFill>
              <a:latin typeface="handwriting-draft_free-version"/>
              <a:cs typeface="handwriting-draft_free-version"/>
            </a:endParaRPr>
          </a:p>
        </p:txBody>
      </p:sp>
    </p:spTree>
    <p:extLst>
      <p:ext uri="{BB962C8B-B14F-4D97-AF65-F5344CB8AC3E}">
        <p14:creationId xmlns:p14="http://schemas.microsoft.com/office/powerpoint/2010/main" val="112878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699</Words>
  <Application>Microsoft Macintosh PowerPoint</Application>
  <PresentationFormat>On-screen Show (4:3)</PresentationFormat>
  <Paragraphs>96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VISION</vt:lpstr>
      <vt:lpstr>  Purpose---------------Why?    Mission----------------How?    Vision---------------Where?</vt:lpstr>
      <vt:lpstr>Heavenly Vision  vs.  Human Vision</vt:lpstr>
      <vt:lpstr> Where do you think you will be?  Where do you think you should be?  Where do you think God wants you to be?</vt:lpstr>
      <vt:lpstr>A Vision Begins With A Concern</vt:lpstr>
      <vt:lpstr>The Next Step is Prayer</vt:lpstr>
      <vt:lpstr>But Wait!</vt:lpstr>
      <vt:lpstr>WHY WAIT? </vt:lpstr>
      <vt:lpstr>Enlist Others In The Concern   and   Ask For Their Involvement</vt:lpstr>
      <vt:lpstr>GOOD IDEA  or  GOD’S IDEA? </vt:lpstr>
      <vt:lpstr>PowerPoint Presentation</vt:lpstr>
      <vt:lpstr>PowerPoint Presentation</vt:lpstr>
      <vt:lpstr>Is There a Moral Imperative?</vt:lpstr>
      <vt:lpstr>Is it in God’s Heart?</vt:lpstr>
      <vt:lpstr>Pray- Nehemiah 1:11  Plan- Nehemiah 2:1-11  Budget- Nehemiah 2:8</vt:lpstr>
      <vt:lpstr>Nehemiah’s Plan</vt:lpstr>
      <vt:lpstr>Walk Before You Talk</vt:lpstr>
      <vt:lpstr>PowerPoint Presentation</vt:lpstr>
      <vt:lpstr>Why don’t we investigate?</vt:lpstr>
      <vt:lpstr>What difference will it make if I…</vt:lpstr>
      <vt:lpstr>Time to go public</vt:lpstr>
      <vt:lpstr>Let’s Go to Work!</vt:lpstr>
      <vt:lpstr>What about criticism?</vt:lpstr>
      <vt:lpstr>Don’t ignore problems</vt:lpstr>
      <vt:lpstr>Lead with integrity</vt:lpstr>
      <vt:lpstr>A vision is what could and should be.  a plan is a guess as to the best way to accomplish the vision.</vt:lpstr>
      <vt:lpstr>Plans change.  visions are refined.</vt:lpstr>
      <vt:lpstr>Visions thrive when there is unity!</vt:lpstr>
      <vt:lpstr>Lead, don’t control.  Resolve differences face to face.  believe the best in team members.</vt:lpstr>
      <vt:lpstr>Distractions to visions</vt:lpstr>
      <vt:lpstr>Celebrate by giving God the glory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</dc:title>
  <dc:creator>Pat Moon</dc:creator>
  <cp:lastModifiedBy>Pat Moon</cp:lastModifiedBy>
  <cp:revision>31</cp:revision>
  <cp:lastPrinted>2012-10-16T14:27:06Z</cp:lastPrinted>
  <dcterms:created xsi:type="dcterms:W3CDTF">2012-09-13T13:08:48Z</dcterms:created>
  <dcterms:modified xsi:type="dcterms:W3CDTF">2012-10-16T15:33:24Z</dcterms:modified>
</cp:coreProperties>
</file>